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7" d="100"/>
          <a:sy n="107" d="100"/>
        </p:scale>
        <p:origin x="-1734" y="-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143000" y="1122363"/>
            <a:ext cx="6858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A68ACEB3-CE97-4F88-8429-031F925DB8BA}" type="datetimeFigureOut">
              <a:rPr lang="ru-RU" smtClean="0"/>
              <a:t>30.04.2024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C7E4CB2-DE8F-4B9B-AEB7-C7AF25823DEE}" type="slidenum">
              <a:rPr lang="ru-RU" smtClean="0"/>
              <a:t>‹#›</a:t>
            </a:fld>
            <a:endParaRPr lang="ru-RU"/>
          </a:p>
        </p:txBody>
      </p:sp>
    </p:spTree>
    <p:extLst>
      <p:ext uri="{BB962C8B-B14F-4D97-AF65-F5344CB8AC3E}">
        <p14:creationId xmlns:p14="http://schemas.microsoft.com/office/powerpoint/2010/main" val="1610799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A68ACEB3-CE97-4F88-8429-031F925DB8BA}" type="datetimeFigureOut">
              <a:rPr lang="ru-RU" smtClean="0"/>
              <a:t>30.04.2024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C7E4CB2-DE8F-4B9B-AEB7-C7AF25823DEE}" type="slidenum">
              <a:rPr lang="ru-RU" smtClean="0"/>
              <a:t>‹#›</a:t>
            </a:fld>
            <a:endParaRPr lang="ru-RU"/>
          </a:p>
        </p:txBody>
      </p:sp>
    </p:spTree>
    <p:extLst>
      <p:ext uri="{BB962C8B-B14F-4D97-AF65-F5344CB8AC3E}">
        <p14:creationId xmlns:p14="http://schemas.microsoft.com/office/powerpoint/2010/main" val="27037117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3888" y="1709739"/>
            <a:ext cx="78867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A68ACEB3-CE97-4F88-8429-031F925DB8BA}" type="datetimeFigureOut">
              <a:rPr lang="ru-RU" smtClean="0"/>
              <a:t>30.04.2024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C7E4CB2-DE8F-4B9B-AEB7-C7AF25823DEE}" type="slidenum">
              <a:rPr lang="ru-RU" smtClean="0"/>
              <a:t>‹#›</a:t>
            </a:fld>
            <a:endParaRPr lang="ru-RU"/>
          </a:p>
        </p:txBody>
      </p:sp>
    </p:spTree>
    <p:extLst>
      <p:ext uri="{BB962C8B-B14F-4D97-AF65-F5344CB8AC3E}">
        <p14:creationId xmlns:p14="http://schemas.microsoft.com/office/powerpoint/2010/main" val="40763698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628650" y="1825625"/>
            <a:ext cx="38862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29150" y="1825625"/>
            <a:ext cx="38862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A68ACEB3-CE97-4F88-8429-031F925DB8BA}" type="datetimeFigureOut">
              <a:rPr lang="ru-RU" smtClean="0"/>
              <a:t>30.04.2024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AC7E4CB2-DE8F-4B9B-AEB7-C7AF25823DEE}" type="slidenum">
              <a:rPr lang="ru-RU" smtClean="0"/>
              <a:t>‹#›</a:t>
            </a:fld>
            <a:endParaRPr lang="ru-RU"/>
          </a:p>
        </p:txBody>
      </p:sp>
    </p:spTree>
    <p:extLst>
      <p:ext uri="{BB962C8B-B14F-4D97-AF65-F5344CB8AC3E}">
        <p14:creationId xmlns:p14="http://schemas.microsoft.com/office/powerpoint/2010/main" val="26257622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9841" y="365126"/>
            <a:ext cx="78867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629842" y="2505075"/>
            <a:ext cx="3868340"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29150" y="2505075"/>
            <a:ext cx="3887391"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A68ACEB3-CE97-4F88-8429-031F925DB8BA}" type="datetimeFigureOut">
              <a:rPr lang="ru-RU" smtClean="0"/>
              <a:t>30.04.2024</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AC7E4CB2-DE8F-4B9B-AEB7-C7AF25823DEE}" type="slidenum">
              <a:rPr lang="ru-RU" smtClean="0"/>
              <a:t>‹#›</a:t>
            </a:fld>
            <a:endParaRPr lang="ru-RU"/>
          </a:p>
        </p:txBody>
      </p:sp>
    </p:spTree>
    <p:extLst>
      <p:ext uri="{BB962C8B-B14F-4D97-AF65-F5344CB8AC3E}">
        <p14:creationId xmlns:p14="http://schemas.microsoft.com/office/powerpoint/2010/main" val="1880027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A68ACEB3-CE97-4F88-8429-031F925DB8BA}" type="datetimeFigureOut">
              <a:rPr lang="ru-RU" smtClean="0"/>
              <a:t>30.04.2024</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AC7E4CB2-DE8F-4B9B-AEB7-C7AF25823DEE}" type="slidenum">
              <a:rPr lang="ru-RU" smtClean="0"/>
              <a:t>‹#›</a:t>
            </a:fld>
            <a:endParaRPr lang="ru-RU"/>
          </a:p>
        </p:txBody>
      </p:sp>
    </p:spTree>
    <p:extLst>
      <p:ext uri="{BB962C8B-B14F-4D97-AF65-F5344CB8AC3E}">
        <p14:creationId xmlns:p14="http://schemas.microsoft.com/office/powerpoint/2010/main" val="22953355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A68ACEB3-CE97-4F88-8429-031F925DB8BA}" type="datetimeFigureOut">
              <a:rPr lang="ru-RU" smtClean="0"/>
              <a:t>30.04.2024</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AC7E4CB2-DE8F-4B9B-AEB7-C7AF25823DEE}" type="slidenum">
              <a:rPr lang="ru-RU" smtClean="0"/>
              <a:t>‹#›</a:t>
            </a:fld>
            <a:endParaRPr lang="ru-RU"/>
          </a:p>
        </p:txBody>
      </p:sp>
    </p:spTree>
    <p:extLst>
      <p:ext uri="{BB962C8B-B14F-4D97-AF65-F5344CB8AC3E}">
        <p14:creationId xmlns:p14="http://schemas.microsoft.com/office/powerpoint/2010/main" val="19887541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9841" y="457200"/>
            <a:ext cx="2949178"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A68ACEB3-CE97-4F88-8429-031F925DB8BA}" type="datetimeFigureOut">
              <a:rPr lang="ru-RU" smtClean="0"/>
              <a:t>30.04.2024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AC7E4CB2-DE8F-4B9B-AEB7-C7AF25823DEE}" type="slidenum">
              <a:rPr lang="ru-RU" smtClean="0"/>
              <a:t>‹#›</a:t>
            </a:fld>
            <a:endParaRPr lang="ru-RU"/>
          </a:p>
        </p:txBody>
      </p:sp>
    </p:spTree>
    <p:extLst>
      <p:ext uri="{BB962C8B-B14F-4D97-AF65-F5344CB8AC3E}">
        <p14:creationId xmlns:p14="http://schemas.microsoft.com/office/powerpoint/2010/main" val="36656952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9841" y="457200"/>
            <a:ext cx="2949178"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3887391" y="987426"/>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ru-RU"/>
          </a:p>
        </p:txBody>
      </p:sp>
      <p:sp>
        <p:nvSpPr>
          <p:cNvPr id="4" name="Текст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A68ACEB3-CE97-4F88-8429-031F925DB8BA}" type="datetimeFigureOut">
              <a:rPr lang="ru-RU" smtClean="0"/>
              <a:t>30.04.2024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AC7E4CB2-DE8F-4B9B-AEB7-C7AF25823DEE}" type="slidenum">
              <a:rPr lang="ru-RU" smtClean="0"/>
              <a:t>‹#›</a:t>
            </a:fld>
            <a:endParaRPr lang="ru-RU"/>
          </a:p>
        </p:txBody>
      </p:sp>
    </p:spTree>
    <p:extLst>
      <p:ext uri="{BB962C8B-B14F-4D97-AF65-F5344CB8AC3E}">
        <p14:creationId xmlns:p14="http://schemas.microsoft.com/office/powerpoint/2010/main" val="21341692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A68ACEB3-CE97-4F88-8429-031F925DB8BA}" type="datetimeFigureOut">
              <a:rPr lang="ru-RU" smtClean="0"/>
              <a:t>30.04.2024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C7E4CB2-DE8F-4B9B-AEB7-C7AF25823DEE}" type="slidenum">
              <a:rPr lang="ru-RU" smtClean="0"/>
              <a:t>‹#›</a:t>
            </a:fld>
            <a:endParaRPr lang="ru-RU"/>
          </a:p>
        </p:txBody>
      </p:sp>
    </p:spTree>
    <p:extLst>
      <p:ext uri="{BB962C8B-B14F-4D97-AF65-F5344CB8AC3E}">
        <p14:creationId xmlns:p14="http://schemas.microsoft.com/office/powerpoint/2010/main" val="20657274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543675" y="365125"/>
            <a:ext cx="1971675"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628650" y="365125"/>
            <a:ext cx="5800725"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A68ACEB3-CE97-4F88-8429-031F925DB8BA}" type="datetimeFigureOut">
              <a:rPr lang="ru-RU" smtClean="0"/>
              <a:t>30.04.2024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C7E4CB2-DE8F-4B9B-AEB7-C7AF25823DEE}" type="slidenum">
              <a:rPr lang="ru-RU" smtClean="0"/>
              <a:t>‹#›</a:t>
            </a:fld>
            <a:endParaRPr lang="ru-RU"/>
          </a:p>
        </p:txBody>
      </p:sp>
    </p:spTree>
    <p:extLst>
      <p:ext uri="{BB962C8B-B14F-4D97-AF65-F5344CB8AC3E}">
        <p14:creationId xmlns:p14="http://schemas.microsoft.com/office/powerpoint/2010/main" val="8122617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68ACEB3-CE97-4F88-8429-031F925DB8BA}" type="datetimeFigureOut">
              <a:rPr lang="ru-RU" smtClean="0"/>
              <a:t>30.04.2024</a:t>
            </a:fld>
            <a:endParaRPr lang="ru-RU"/>
          </a:p>
        </p:txBody>
      </p:sp>
      <p:sp>
        <p:nvSpPr>
          <p:cNvPr id="5" name="Нижний колонтитул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7E4CB2-DE8F-4B9B-AEB7-C7AF25823DEE}" type="slidenum">
              <a:rPr lang="ru-RU" smtClean="0"/>
              <a:t>‹#›</a:t>
            </a:fld>
            <a:endParaRPr lang="ru-RU"/>
          </a:p>
        </p:txBody>
      </p:sp>
    </p:spTree>
    <p:extLst>
      <p:ext uri="{BB962C8B-B14F-4D97-AF65-F5344CB8AC3E}">
        <p14:creationId xmlns:p14="http://schemas.microsoft.com/office/powerpoint/2010/main" val="315497949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187624" y="980728"/>
            <a:ext cx="6858000" cy="4464496"/>
          </a:xfrm>
        </p:spPr>
        <p:txBody>
          <a:bodyPr>
            <a:normAutofit/>
          </a:bodyPr>
          <a:lstStyle/>
          <a:p>
            <a:r>
              <a:rPr lang="ru-RU" b="1" dirty="0" smtClean="0"/>
              <a:t>ФИНАНСОВАЯ ГРАМОТНОСТЬ </a:t>
            </a:r>
            <a:r>
              <a:rPr lang="ru-RU" b="1" dirty="0"/>
              <a:t>ДЛЯ ДЕТЕЙ 6-7 ЛЕТ</a:t>
            </a:r>
            <a:br>
              <a:rPr lang="ru-RU" b="1" dirty="0"/>
            </a:br>
            <a:endParaRPr lang="ru-RU" dirty="0"/>
          </a:p>
        </p:txBody>
      </p:sp>
      <p:sp>
        <p:nvSpPr>
          <p:cNvPr id="3" name="Подзаголовок 2"/>
          <p:cNvSpPr>
            <a:spLocks noGrp="1"/>
          </p:cNvSpPr>
          <p:nvPr>
            <p:ph type="subTitle" idx="1"/>
          </p:nvPr>
        </p:nvSpPr>
        <p:spPr/>
        <p:txBody>
          <a:bodyPr/>
          <a:lstStyle/>
          <a:p>
            <a:endParaRPr lang="ru-RU" dirty="0"/>
          </a:p>
        </p:txBody>
      </p:sp>
    </p:spTree>
    <p:extLst>
      <p:ext uri="{BB962C8B-B14F-4D97-AF65-F5344CB8AC3E}">
        <p14:creationId xmlns:p14="http://schemas.microsoft.com/office/powerpoint/2010/main" val="325982621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lgn="ctr"/>
            <a:r>
              <a:rPr lang="ru-RU" sz="3200" b="1" dirty="0">
                <a:latin typeface="Arial" panose="020B0604020202020204" pitchFamily="34" charset="0"/>
                <a:cs typeface="Arial" panose="020B0604020202020204" pitchFamily="34" charset="0"/>
              </a:rPr>
              <a:t>Актуальность введения основ финансовой грамотности в образовательную деятельность </a:t>
            </a:r>
            <a:r>
              <a:rPr lang="ru-RU" sz="3200" b="1" dirty="0" smtClean="0">
                <a:latin typeface="Arial" panose="020B0604020202020204" pitchFamily="34" charset="0"/>
                <a:cs typeface="Arial" panose="020B0604020202020204" pitchFamily="34" charset="0"/>
              </a:rPr>
              <a:t>дошкольного учреждения </a:t>
            </a:r>
            <a:endParaRPr lang="ru-RU" sz="3200" b="1" dirty="0">
              <a:latin typeface="Arial" panose="020B0604020202020204" pitchFamily="34" charset="0"/>
              <a:cs typeface="Arial" panose="020B0604020202020204" pitchFamily="34" charset="0"/>
            </a:endParaRPr>
          </a:p>
        </p:txBody>
      </p:sp>
      <p:sp>
        <p:nvSpPr>
          <p:cNvPr id="3" name="Объект 2"/>
          <p:cNvSpPr>
            <a:spLocks noGrp="1"/>
          </p:cNvSpPr>
          <p:nvPr>
            <p:ph idx="1"/>
          </p:nvPr>
        </p:nvSpPr>
        <p:spPr>
          <a:xfrm>
            <a:off x="628650" y="1988839"/>
            <a:ext cx="7886700" cy="4188123"/>
          </a:xfrm>
        </p:spPr>
        <p:txBody>
          <a:bodyPr>
            <a:normAutofit fontScale="85000" lnSpcReduction="20000"/>
          </a:bodyPr>
          <a:lstStyle/>
          <a:p>
            <a:r>
              <a:rPr lang="ru-RU" dirty="0"/>
              <a:t>Почему именно финансовая грамотность? Потому, что это становится актуальной проблемой для всех слоев населения. Все чаще в средствах массовой информации мы слышим разговоры о низком уровне финансовой грамотности населения. Чтобы решить данную проблему, необходимы серьезные и целенаправленные преобразования в сфере повышения финансовой грамотности и взрослых, и детей дошкольного возраста. Дошкольное учреждение – это первая ступень в цепочке социальных институтов. И мы, педагоги-дошкольники, можем оказать помощь будущему гражданину страны в адаптации к современным экономическим условиям. Это значительно облегчит вхождение ребенка в школьную, а, в последствии, и взрослую жизнь. </a:t>
            </a:r>
          </a:p>
        </p:txBody>
      </p:sp>
    </p:spTree>
    <p:extLst>
      <p:ext uri="{BB962C8B-B14F-4D97-AF65-F5344CB8AC3E}">
        <p14:creationId xmlns:p14="http://schemas.microsoft.com/office/powerpoint/2010/main" val="163593765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3568" y="332656"/>
            <a:ext cx="7886700" cy="1368152"/>
          </a:xfrm>
        </p:spPr>
        <p:txBody>
          <a:bodyPr>
            <a:noAutofit/>
          </a:bodyPr>
          <a:lstStyle/>
          <a:p>
            <a:pPr lvl="1" algn="ctr" rtl="0">
              <a:lnSpc>
                <a:spcPct val="90000"/>
              </a:lnSpc>
              <a:spcBef>
                <a:spcPct val="0"/>
              </a:spcBef>
            </a:pPr>
            <a:r>
              <a:rPr lang="ru-RU" sz="4000" b="1" dirty="0" smtClean="0"/>
              <a:t/>
            </a:r>
            <a:br>
              <a:rPr lang="ru-RU" sz="4000" b="1" dirty="0" smtClean="0"/>
            </a:br>
            <a:r>
              <a:rPr lang="ru-RU" sz="4000" b="1" dirty="0" smtClean="0"/>
              <a:t>Цель </a:t>
            </a:r>
            <a:r>
              <a:rPr lang="ru-RU" sz="4000" b="1" dirty="0"/>
              <a:t>и задачи реализации Программы</a:t>
            </a:r>
            <a:br>
              <a:rPr lang="ru-RU" sz="4000" b="1" dirty="0"/>
            </a:br>
            <a:endParaRPr lang="ru-RU" sz="4000" dirty="0"/>
          </a:p>
        </p:txBody>
      </p:sp>
      <p:sp>
        <p:nvSpPr>
          <p:cNvPr id="3" name="Объект 2"/>
          <p:cNvSpPr>
            <a:spLocks noGrp="1"/>
          </p:cNvSpPr>
          <p:nvPr>
            <p:ph idx="1"/>
          </p:nvPr>
        </p:nvSpPr>
        <p:spPr/>
        <p:txBody>
          <a:bodyPr>
            <a:normAutofit fontScale="55000" lnSpcReduction="20000"/>
          </a:bodyPr>
          <a:lstStyle/>
          <a:p>
            <a:r>
              <a:rPr lang="ru-RU" b="1" dirty="0"/>
              <a:t>Цель: </a:t>
            </a:r>
            <a:r>
              <a:rPr lang="ru-RU" dirty="0"/>
              <a:t>раскрыть ребенку окружающий его предметный мир как мир духовных и материальных ценностей, как часть общечеловеческой культуры, сформировать основы экономических компетенций и финансовую грамотность у детей старшего дошкольного возраста.</a:t>
            </a:r>
          </a:p>
          <a:p>
            <a:r>
              <a:rPr lang="ru-RU" b="1" dirty="0"/>
              <a:t>Задачи:</a:t>
            </a:r>
          </a:p>
          <a:p>
            <a:pPr lvl="0"/>
            <a:r>
              <a:rPr lang="ru-RU" dirty="0" smtClean="0"/>
              <a:t>сформировать </a:t>
            </a:r>
            <a:r>
              <a:rPr lang="ru-RU" dirty="0"/>
              <a:t>у детей представление о потребностях человека на основе экономических понятий: экономика, потребности, нормы жизни, товар, продукт, услуга, потребители;</a:t>
            </a:r>
          </a:p>
          <a:p>
            <a:pPr lvl="0"/>
            <a:r>
              <a:rPr lang="ru-RU" dirty="0"/>
              <a:t>дать представление детям о разных видах ресурсов,  понятии «экономия ресурсов»; о производителях товаров и услуг;</a:t>
            </a:r>
          </a:p>
          <a:p>
            <a:pPr lvl="0"/>
            <a:r>
              <a:rPr lang="ru-RU" dirty="0"/>
              <a:t>расширить представление об обмене товарами и услугами, о понятии «рынок», «спрос»,</a:t>
            </a:r>
          </a:p>
          <a:p>
            <a:r>
              <a:rPr lang="ru-RU" dirty="0"/>
              <a:t>«предложение», «цена», «заработная плата»;</a:t>
            </a:r>
          </a:p>
          <a:p>
            <a:pPr lvl="0"/>
            <a:r>
              <a:rPr lang="ru-RU" dirty="0"/>
              <a:t>создать на основе принципа интеграции видов детской деятельности, условия для решения практических задач самими детьми;</a:t>
            </a:r>
          </a:p>
          <a:p>
            <a:pPr lvl="0"/>
            <a:r>
              <a:rPr lang="ru-RU" dirty="0" smtClean="0"/>
              <a:t>Познакомить детей</a:t>
            </a:r>
            <a:r>
              <a:rPr lang="ru-RU" dirty="0"/>
              <a:t>	</a:t>
            </a:r>
            <a:r>
              <a:rPr lang="ru-RU" dirty="0" smtClean="0"/>
              <a:t>с экономическими</a:t>
            </a:r>
            <a:r>
              <a:rPr lang="ru-RU" dirty="0"/>
              <a:t> </a:t>
            </a:r>
            <a:r>
              <a:rPr lang="ru-RU" dirty="0" smtClean="0"/>
              <a:t>терминами</a:t>
            </a:r>
            <a:r>
              <a:rPr lang="ru-RU" dirty="0"/>
              <a:t> </a:t>
            </a:r>
            <a:r>
              <a:rPr lang="ru-RU" dirty="0" smtClean="0"/>
              <a:t>через</a:t>
            </a:r>
            <a:r>
              <a:rPr lang="ru-RU" dirty="0"/>
              <a:t> </a:t>
            </a:r>
            <a:r>
              <a:rPr lang="ru-RU" dirty="0" smtClean="0"/>
              <a:t>экономический</a:t>
            </a:r>
            <a:r>
              <a:rPr lang="ru-RU" dirty="0"/>
              <a:t> </a:t>
            </a:r>
            <a:r>
              <a:rPr lang="ru-RU" dirty="0" smtClean="0"/>
              <a:t>словарь</a:t>
            </a:r>
            <a:r>
              <a:rPr lang="ru-RU" dirty="0"/>
              <a:t>, кроссворд, игру, значимость жизненно важных потребностей человека;</a:t>
            </a:r>
          </a:p>
          <a:p>
            <a:r>
              <a:rPr lang="ru-RU" dirty="0"/>
              <a:t>заложить основы экономического образа мышления у </a:t>
            </a:r>
            <a:r>
              <a:rPr lang="ru-RU" dirty="0" smtClean="0"/>
              <a:t>ребенка </a:t>
            </a:r>
            <a:r>
              <a:rPr lang="ru-RU" dirty="0"/>
              <a:t>– дошкольника.</a:t>
            </a:r>
            <a:endParaRPr lang="ru-RU" dirty="0"/>
          </a:p>
        </p:txBody>
      </p:sp>
    </p:spTree>
    <p:extLst>
      <p:ext uri="{BB962C8B-B14F-4D97-AF65-F5344CB8AC3E}">
        <p14:creationId xmlns:p14="http://schemas.microsoft.com/office/powerpoint/2010/main" val="169920744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b="1" dirty="0" smtClean="0"/>
              <a:t>Содержание программы</a:t>
            </a:r>
            <a:endParaRPr lang="ru-RU" b="1" dirty="0"/>
          </a:p>
        </p:txBody>
      </p:sp>
      <p:sp>
        <p:nvSpPr>
          <p:cNvPr id="3" name="Объект 2"/>
          <p:cNvSpPr>
            <a:spLocks noGrp="1"/>
          </p:cNvSpPr>
          <p:nvPr>
            <p:ph idx="1"/>
          </p:nvPr>
        </p:nvSpPr>
        <p:spPr/>
        <p:txBody>
          <a:bodyPr>
            <a:normAutofit fontScale="62500" lnSpcReduction="20000"/>
          </a:bodyPr>
          <a:lstStyle/>
          <a:p>
            <a:r>
              <a:rPr lang="ru-RU" dirty="0"/>
              <a:t>Программа обеспечивает формирование основ экономической грамотности у детей в возрасте 6 -7 лет с учетом их возрастных и индивидуальных особенностей. Программа осваивается детьми в процессе интеграции образовательных областей – познавательное развитие, социально-коммуникативное развитие, речевое развитие.</a:t>
            </a:r>
          </a:p>
          <a:p>
            <a:r>
              <a:rPr lang="ru-RU" dirty="0"/>
              <a:t>Программа предусматривает следующие формы и методы реализации:</a:t>
            </a:r>
          </a:p>
          <a:p>
            <a:pPr marL="0" indent="0">
              <a:buNone/>
            </a:pPr>
            <a:r>
              <a:rPr lang="ru-RU" dirty="0" smtClean="0"/>
              <a:t>- игровые </a:t>
            </a:r>
            <a:r>
              <a:rPr lang="ru-RU" dirty="0"/>
              <a:t>(игры, игровые упражнения, игровые приёмы, </a:t>
            </a:r>
            <a:r>
              <a:rPr lang="ru-RU" dirty="0" smtClean="0"/>
              <a:t>интерактивные театральные </a:t>
            </a:r>
            <a:r>
              <a:rPr lang="ru-RU" dirty="0"/>
              <a:t>мини-постановки и др.);</a:t>
            </a:r>
          </a:p>
          <a:p>
            <a:pPr marL="0" indent="0">
              <a:buNone/>
            </a:pPr>
            <a:r>
              <a:rPr lang="ru-RU" dirty="0" smtClean="0"/>
              <a:t>- словесные </a:t>
            </a:r>
            <a:r>
              <a:rPr lang="ru-RU" dirty="0"/>
              <a:t>(беседа, объяснение, рассуждение, рассказ </a:t>
            </a:r>
            <a:r>
              <a:rPr lang="ru-RU" dirty="0" smtClean="0"/>
              <a:t>взрослого, чтение </a:t>
            </a:r>
            <a:r>
              <a:rPr lang="ru-RU" dirty="0"/>
              <a:t>и обсуждение художественной литературы, пояснение и др.);</a:t>
            </a:r>
          </a:p>
          <a:p>
            <a:pPr marL="0" indent="0">
              <a:buNone/>
            </a:pPr>
            <a:r>
              <a:rPr lang="ru-RU" dirty="0" smtClean="0"/>
              <a:t>- наглядные </a:t>
            </a:r>
            <a:r>
              <a:rPr lang="ru-RU" dirty="0"/>
              <a:t>(наблюдение, просмотр фильмов, </a:t>
            </a:r>
            <a:r>
              <a:rPr lang="ru-RU" dirty="0" smtClean="0"/>
              <a:t>рассматривание предметов</a:t>
            </a:r>
            <a:r>
              <a:rPr lang="ru-RU" dirty="0"/>
              <a:t>, плакатов, зарисовок, картин, иллюстраций и др.);</a:t>
            </a:r>
          </a:p>
          <a:p>
            <a:pPr marL="0" indent="0">
              <a:buNone/>
            </a:pPr>
            <a:r>
              <a:rPr lang="ru-RU" dirty="0" smtClean="0"/>
              <a:t>- практические </a:t>
            </a:r>
            <a:r>
              <a:rPr lang="ru-RU" dirty="0"/>
              <a:t>(исследование, экспериментирование и др.).</a:t>
            </a:r>
          </a:p>
          <a:p>
            <a:r>
              <a:rPr lang="ru-RU" dirty="0"/>
              <a:t>Базовой формой и методом реализации Программы является игра.</a:t>
            </a:r>
          </a:p>
          <a:p>
            <a:r>
              <a:rPr lang="ru-RU" dirty="0"/>
              <a:t>Ребёнок осваивает и познаёт мир через игру, поэтому обучение,</a:t>
            </a:r>
          </a:p>
          <a:p>
            <a:pPr marL="0" indent="0">
              <a:buNone/>
            </a:pPr>
            <a:r>
              <a:rPr lang="ru-RU" dirty="0"/>
              <a:t>осуществляемое с помощью игры, для дошкольника естественно. </a:t>
            </a:r>
          </a:p>
          <a:p>
            <a:endParaRPr lang="ru-RU" dirty="0"/>
          </a:p>
        </p:txBody>
      </p:sp>
    </p:spTree>
    <p:extLst>
      <p:ext uri="{BB962C8B-B14F-4D97-AF65-F5344CB8AC3E}">
        <p14:creationId xmlns:p14="http://schemas.microsoft.com/office/powerpoint/2010/main" val="2563566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143000" y="1122363"/>
            <a:ext cx="6858000" cy="1370533"/>
          </a:xfrm>
        </p:spPr>
        <p:txBody>
          <a:bodyPr>
            <a:normAutofit fontScale="90000"/>
          </a:bodyPr>
          <a:lstStyle/>
          <a:p>
            <a:r>
              <a:rPr lang="ru-RU" b="1" dirty="0" smtClean="0"/>
              <a:t>Основные блоки программы</a:t>
            </a:r>
            <a:endParaRPr lang="ru-RU" b="1" dirty="0"/>
          </a:p>
        </p:txBody>
      </p:sp>
      <p:sp>
        <p:nvSpPr>
          <p:cNvPr id="3" name="Подзаголовок 2"/>
          <p:cNvSpPr>
            <a:spLocks noGrp="1"/>
          </p:cNvSpPr>
          <p:nvPr>
            <p:ph type="subTitle" idx="1"/>
          </p:nvPr>
        </p:nvSpPr>
        <p:spPr>
          <a:xfrm>
            <a:off x="1143000" y="2564904"/>
            <a:ext cx="6858000" cy="3312368"/>
          </a:xfrm>
        </p:spPr>
        <p:txBody>
          <a:bodyPr>
            <a:noAutofit/>
          </a:bodyPr>
          <a:lstStyle/>
          <a:p>
            <a:pPr algn="l"/>
            <a:r>
              <a:rPr lang="ru-RU" sz="3200" dirty="0"/>
              <a:t>1.«Труд-продукт (товар)»;</a:t>
            </a:r>
          </a:p>
          <a:p>
            <a:pPr algn="l"/>
            <a:r>
              <a:rPr lang="ru-RU" sz="3200" dirty="0"/>
              <a:t>2.«Деньги – цена(стоимость)»;</a:t>
            </a:r>
          </a:p>
          <a:p>
            <a:pPr algn="l"/>
            <a:r>
              <a:rPr lang="ru-RU" sz="3200" dirty="0"/>
              <a:t>3. «Реклама: желания </a:t>
            </a:r>
            <a:r>
              <a:rPr lang="ru-RU" sz="3200" dirty="0" smtClean="0"/>
              <a:t>и возможности</a:t>
            </a:r>
            <a:r>
              <a:rPr lang="ru-RU" sz="3200" dirty="0"/>
              <a:t>»;</a:t>
            </a:r>
          </a:p>
          <a:p>
            <a:pPr algn="l"/>
            <a:r>
              <a:rPr lang="ru-RU" sz="3200" dirty="0"/>
              <a:t>4.«Полезные навыки и привычки в быту- Тоже экономика»</a:t>
            </a:r>
          </a:p>
          <a:p>
            <a:pPr algn="l"/>
            <a:endParaRPr lang="ru-RU" sz="3600" dirty="0"/>
          </a:p>
        </p:txBody>
      </p:sp>
    </p:spTree>
    <p:extLst>
      <p:ext uri="{BB962C8B-B14F-4D97-AF65-F5344CB8AC3E}">
        <p14:creationId xmlns:p14="http://schemas.microsoft.com/office/powerpoint/2010/main" val="342267436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3888" y="836713"/>
            <a:ext cx="7886700" cy="1656183"/>
          </a:xfrm>
        </p:spPr>
        <p:txBody>
          <a:bodyPr>
            <a:normAutofit/>
          </a:bodyPr>
          <a:lstStyle/>
          <a:p>
            <a:r>
              <a:rPr lang="ru-RU" sz="4400" b="1" dirty="0" smtClean="0"/>
              <a:t>Что узнают дети на занятиях по финансовой грамотности</a:t>
            </a:r>
            <a:endParaRPr lang="ru-RU" sz="4400" b="1" dirty="0"/>
          </a:p>
        </p:txBody>
      </p:sp>
      <p:sp>
        <p:nvSpPr>
          <p:cNvPr id="3" name="Текст 2"/>
          <p:cNvSpPr>
            <a:spLocks noGrp="1"/>
          </p:cNvSpPr>
          <p:nvPr>
            <p:ph type="body" idx="1"/>
          </p:nvPr>
        </p:nvSpPr>
        <p:spPr>
          <a:xfrm>
            <a:off x="623888" y="2564904"/>
            <a:ext cx="7886700" cy="3524747"/>
          </a:xfrm>
        </p:spPr>
        <p:txBody>
          <a:bodyPr>
            <a:normAutofit fontScale="85000" lnSpcReduction="20000"/>
          </a:bodyPr>
          <a:lstStyle/>
          <a:p>
            <a:r>
              <a:rPr lang="ru-RU" dirty="0">
                <a:solidFill>
                  <a:schemeClr val="tx1"/>
                </a:solidFill>
              </a:rPr>
              <a:t>Детям экономика нужна, она им интересна. Начинается она с простого вопроса ребёнка «я хочу, а мама мне не покупает», «а почему не покупает?» «а почему говорит нет денег?» Дети на занятиях начинают разбираться, что такое деньги, зачем они нужны, как их зарабатывают, куда они тратятся. Они знакомятся с новыми профессиями, узнают зачем нам реклама, что можно и что нельзя рекламировать, как «ненужная» реклама приносит «вред бюджету семьи». Дети учатся планировать свои «желания» и рассматривать их с точки зрения «полезности». Ребята узнают, что «бюджет семьи» - совокупный доход мамы и папы, который распределяется сначала на необходимое, а «необходимым» оказалось не шоколадки и конфеты, а электричество, вода, отопление. Главное – говорить ребенку о сложном мире экономики на языке ему понятном, дети начинают понимать, что такое чужой труд, почему его следует уважать, что родители вкладывают много сил для благосостояния семьи.</a:t>
            </a:r>
          </a:p>
          <a:p>
            <a:endParaRPr lang="ru-RU" dirty="0"/>
          </a:p>
        </p:txBody>
      </p:sp>
    </p:spTree>
    <p:extLst>
      <p:ext uri="{BB962C8B-B14F-4D97-AF65-F5344CB8AC3E}">
        <p14:creationId xmlns:p14="http://schemas.microsoft.com/office/powerpoint/2010/main" val="1870823891"/>
      </p:ext>
    </p:extLst>
  </p:cSld>
  <p:clrMapOvr>
    <a:masterClrMapping/>
  </p:clrMapOvr>
  <p:timing>
    <p:tnLst>
      <p:par>
        <p:cTn id="1" dur="indefinite" restart="never" nodeType="tmRoot"/>
      </p:par>
    </p:tnLst>
  </p:timing>
</p:sld>
</file>

<file path=ppt/theme/theme1.xml><?xml version="1.0" encoding="utf-8"?>
<a:theme xmlns:a="http://schemas.openxmlformats.org/drawingml/2006/main" name="Презентация">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Презентация</Template>
  <TotalTime>73</TotalTime>
  <Words>513</Words>
  <Application>Microsoft Office PowerPoint</Application>
  <PresentationFormat>Экран (4:3)</PresentationFormat>
  <Paragraphs>30</Paragraphs>
  <Slides>6</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6</vt:i4>
      </vt:variant>
    </vt:vector>
  </HeadingPairs>
  <TitlesOfParts>
    <vt:vector size="7" baseType="lpstr">
      <vt:lpstr>Презентация</vt:lpstr>
      <vt:lpstr>ФИНАНСОВАЯ ГРАМОТНОСТЬ ДЛЯ ДЕТЕЙ 6-7 ЛЕТ </vt:lpstr>
      <vt:lpstr>Актуальность введения основ финансовой грамотности в образовательную деятельность дошкольного учреждения </vt:lpstr>
      <vt:lpstr> Цель и задачи реализации Программы </vt:lpstr>
      <vt:lpstr>Содержание программы</vt:lpstr>
      <vt:lpstr>Основные блоки программы</vt:lpstr>
      <vt:lpstr>Что узнают дети на занятиях по финансовой грамотности</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Владимир КобзАрь</dc:creator>
  <cp:lastModifiedBy>Владимир КобзАрь</cp:lastModifiedBy>
  <cp:revision>6</cp:revision>
  <dcterms:created xsi:type="dcterms:W3CDTF">2024-04-30T16:10:49Z</dcterms:created>
  <dcterms:modified xsi:type="dcterms:W3CDTF">2024-04-30T17:24:43Z</dcterms:modified>
</cp:coreProperties>
</file>